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 by Mads Bertelsen, ESS"/>
          <p:cNvSpPr txBox="1"/>
          <p:nvPr/>
        </p:nvSpPr>
        <p:spPr>
          <a:xfrm>
            <a:off x="5801255" y="6194025"/>
            <a:ext cx="39657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48" name="noguide_25.png" descr="no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5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6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6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6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67" name="noguide_29.png" descr="no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6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7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8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8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86" name="noguide_33.png" descr="no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8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8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9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98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99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0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0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05" name="noguide_37.png" descr="no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2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5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1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7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1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24" name="noguide_41.png" descr="no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4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3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36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37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3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4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43" name="noguide_45.png" descr="no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5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5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5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5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5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62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7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7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7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7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7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81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8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9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9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9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9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9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00" name="noguide_53.png" descr="no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0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1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1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1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1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1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19" name="noguide_57.png" descr="noguide_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3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3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3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3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38" name="noguide_61.png" descr="no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3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4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4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4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5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5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5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5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5" name="Triangle"/>
          <p:cNvSpPr/>
          <p:nvPr/>
        </p:nvSpPr>
        <p:spPr>
          <a:xfrm rot="5400337">
            <a:off x="7972448" y="2927030"/>
            <a:ext cx="746118" cy="537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6" name="Triangle"/>
          <p:cNvSpPr/>
          <p:nvPr/>
        </p:nvSpPr>
        <p:spPr>
          <a:xfrm rot="16201210">
            <a:off x="8000484" y="4182211"/>
            <a:ext cx="746015" cy="537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7" name="Text"/>
          <p:cNvSpPr txBox="1"/>
          <p:nvPr/>
        </p:nvSpPr>
        <p:spPr>
          <a:xfrm>
            <a:off x="5896967" y="3320189"/>
            <a:ext cx="385366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658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- We lost some phase-space to propagation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61" name="withguide_1.png" descr="with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6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6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7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7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7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7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7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7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0" name="Wanted “phase-space” at sample"/>
          <p:cNvSpPr txBox="1"/>
          <p:nvPr/>
        </p:nvSpPr>
        <p:spPr>
          <a:xfrm>
            <a:off x="8666380" y="1452526"/>
            <a:ext cx="299819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682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85" name="withguide_5.png" descr="with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8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8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8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9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9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9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9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0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0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06" name="withguide_9.png" descr="with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39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0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0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1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1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1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2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2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27" name="withguide_13.png" descr="with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2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2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3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3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4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4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4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4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48" name="withguide_17.png" descr="with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5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6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6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6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6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6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69" name="withguide_21.png" descr="with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7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7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8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8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8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8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8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90" name="withguide_25.png" descr="with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9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9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0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0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0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0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0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11" name="withguide_29.png" descr="with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1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2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2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2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2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2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32" name="withguide_33.png" descr="with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3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3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4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4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4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4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4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4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4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10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26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“Phase-space” at source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53" name="withguide_37.png" descr="with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10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6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6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6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6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6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7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74" name="withguide_41.png" descr="with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7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7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7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7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8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8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8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8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8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9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95" name="withguide_45.png" descr="with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9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9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9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0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0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0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0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1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1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16" name="withguide_49.png" descr="with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1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1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2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2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2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3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3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3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37" name="withguide_53.png" descr="with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3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3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4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4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5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5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5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5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58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5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6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6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7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7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7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7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7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79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8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8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8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9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9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9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9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9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7" name="Triangle"/>
          <p:cNvSpPr/>
          <p:nvPr/>
        </p:nvSpPr>
        <p:spPr>
          <a:xfrm rot="5400336">
            <a:off x="7608182" y="2927492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9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99" name="Triangle"/>
          <p:cNvSpPr/>
          <p:nvPr/>
        </p:nvSpPr>
        <p:spPr>
          <a:xfrm rot="16201210">
            <a:off x="7949391" y="3919393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00" name="We got some phase-space back from guide reflection!"/>
          <p:cNvSpPr txBox="1"/>
          <p:nvPr/>
        </p:nvSpPr>
        <p:spPr>
          <a:xfrm>
            <a:off x="6995557" y="1539674"/>
            <a:ext cx="4865688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We got some phase-space back from guide reflection!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100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100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1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1005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6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7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8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9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10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1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2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1013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1014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1015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6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1017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8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9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1020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22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10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103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1032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1033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1034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9" grpId="2"/>
      <p:bldP build="whole" bldLvl="1" animBg="1" rev="0" advAuto="0" spid="1034" grpId="3"/>
      <p:bldP build="whole" bldLvl="1" animBg="1" rev="0" advAuto="0" spid="102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1037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103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1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4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1044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1045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5" grpId="2"/>
      <p:bldP build="whole" bldLvl="1" animBg="1" rev="0" advAuto="0" spid="104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31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3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3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4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4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8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350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4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4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0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1051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52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1053" name="Straight Connector 4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4" name="Straight Connector 9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5" name="Straight Connector 10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6" name="Straight Connector 11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1057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1058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1059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1060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1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2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3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4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65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6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69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7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1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1088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1072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73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74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5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6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7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8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1079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1080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1081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2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3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4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5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6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7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9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109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095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096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097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00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0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2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3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4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5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6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7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8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09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0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1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2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3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14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15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1116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1117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1118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1119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20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1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2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3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24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25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4" grpId="3"/>
      <p:bldP build="whole" bldLvl="1" animBg="1" rev="0" advAuto="0" spid="1122" grpId="2"/>
      <p:bldP build="whole" bldLvl="1" animBg="1" rev="0" advAuto="0" spid="1123" grpId="1"/>
      <p:bldP build="whole" bldLvl="1" animBg="1" rev="0" advAuto="0" spid="1120" grpId="4"/>
      <p:bldP build="whole" bldLvl="1" animBg="1" rev="0" advAuto="0" spid="1121" grpId="6"/>
      <p:bldP build="whole" bldLvl="1" animBg="1" rev="0" advAuto="0" spid="1125" grpId="5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2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2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0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3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4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5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113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1142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1143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44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45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46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1147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48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49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50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5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115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58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component or many straight sections</a:t>
            </a:r>
          </a:p>
        </p:txBody>
      </p:sp>
      <p:sp>
        <p:nvSpPr>
          <p:cNvPr id="115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0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1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2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3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4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1165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66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7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8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9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70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1174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Thursday guidebot talk by</a:t>
            </a:r>
            <a:br/>
            <a:r>
              <a:t>Mads Bertelsen</a:t>
            </a:r>
          </a:p>
        </p:txBody>
      </p:sp>
      <p:sp>
        <p:nvSpPr>
          <p:cNvPr id="117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6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1180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distributoin)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118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2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53" name="noguide_5.png" descr="no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6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6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6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6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6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72" name="noguide_9.png" descr="no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7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8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8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8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8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8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91" name="noguide_13.png" descr="no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9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9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9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0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0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0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0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0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10" name="noguide_17.png" descr="no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29" name="noguide_21.png" descr="no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4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4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4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4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